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83" r:id="rId5"/>
    <p:sldId id="269" r:id="rId6"/>
    <p:sldId id="270" r:id="rId7"/>
    <p:sldId id="278" r:id="rId8"/>
    <p:sldId id="284" r:id="rId9"/>
    <p:sldId id="271" r:id="rId10"/>
    <p:sldId id="272" r:id="rId11"/>
    <p:sldId id="273" r:id="rId12"/>
    <p:sldId id="274" r:id="rId13"/>
    <p:sldId id="275" r:id="rId14"/>
    <p:sldId id="276" r:id="rId15"/>
    <p:sldId id="279" r:id="rId16"/>
    <p:sldId id="281" r:id="rId17"/>
    <p:sldId id="282" r:id="rId18"/>
    <p:sldId id="277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19" autoAdjust="0"/>
  </p:normalViewPr>
  <p:slideViewPr>
    <p:cSldViewPr snapToGrid="0">
      <p:cViewPr varScale="1">
        <p:scale>
          <a:sx n="70" d="100"/>
          <a:sy n="70" d="100"/>
        </p:scale>
        <p:origin x="11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C570D-CAE4-46A4-8A5F-B8F2ED2813CC}" type="datetimeFigureOut">
              <a:rPr lang="zh-TW" altLang="en-US" smtClean="0"/>
              <a:t>2020/5/12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5BE8B-990A-46B4-9110-851309CE21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8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9548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5598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926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(1)TLS</a:t>
                </a:r>
                <a:r>
                  <a:rPr lang="zh-TW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與</a:t>
                </a:r>
                <a:r>
                  <a:rPr lang="en-US" altLang="zh-TW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qubit</a:t>
                </a:r>
                <a:r>
                  <a:rPr lang="zh-TW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能級間距相等形成耦合</a:t>
                </a:r>
                <a:r>
                  <a:rPr lang="en-US" altLang="zh-TW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,qubit</a:t>
                </a:r>
                <a:r>
                  <a:rPr lang="zh-TW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會與</a:t>
                </a:r>
                <a:r>
                  <a:rPr lang="en-US" altLang="zh-TW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tls</a:t>
                </a:r>
                <a:r>
                  <a:rPr lang="zh-TW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互相交換能量</a:t>
                </a:r>
                <a:r>
                  <a:rPr lang="en-US" altLang="zh-TW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TW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TW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tls</a:t>
                </a:r>
                <a:r>
                  <a:rPr lang="zh-TW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又會藉由聲子把能量消耗出去</a:t>
                </a:r>
                <a:r>
                  <a:rPr lang="en-US" altLang="zh-TW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TW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造成非同調</a:t>
                </a:r>
                <a:endParaRPr lang="en-US" altLang="zh-TW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TW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低頻率電荷擾動造成</a:t>
                </a:r>
                <a:r>
                  <a:rPr lang="en-US" altLang="zh-TW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tunnel barrier</a:t>
                </a:r>
                <a:r>
                  <a:rPr lang="zh-TW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的高度發生變化</a:t>
                </a:r>
                <a:r>
                  <a:rPr lang="en-US" altLang="zh-TW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TW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</a:t>
                </a:r>
                <a:r>
                  <a:rPr lang="en-US" altLang="zh-TW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jj</a:t>
                </a:r>
                <a:r>
                  <a:rPr lang="zh-TW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𝐼_𝑐</a:t>
                </a:r>
                <a:r>
                  <a:rPr lang="zh-TW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有擾動</a:t>
                </a:r>
                <a:r>
                  <a:rPr lang="en-US" altLang="zh-TW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TW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會造成</a:t>
                </a:r>
                <a:r>
                  <a:rPr lang="en-US" altLang="zh-TW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qubit</a:t>
                </a:r>
                <a:r>
                  <a:rPr lang="zh-TW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能級擾動</a:t>
                </a:r>
                <a:r>
                  <a:rPr lang="en-US" altLang="zh-TW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TW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也會非同調</a:t>
                </a:r>
                <a:endParaRPr lang="en-US" altLang="zh-TW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調整電流偏壓</a:t>
                </a:r>
                <a:r>
                  <a:rPr lang="en-US" altLang="zh-TW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TW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可以調整</a:t>
                </a:r>
                <a:r>
                  <a:rPr lang="en-US" altLang="zh-TW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qubit</a:t>
                </a:r>
                <a:r>
                  <a:rPr lang="zh-TW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的工作頻率</a:t>
                </a:r>
                <a:r>
                  <a:rPr lang="en-US" altLang="zh-TW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fuw</a:t>
                </a:r>
                <a:r>
                  <a:rPr lang="en-US" altLang="zh-TW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TW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上圖是非晶下圖是單晶</a:t>
                </a:r>
                <a:endParaRPr lang="en-US" altLang="zh-TW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TW" alt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單晶的缺陷</a:t>
                </a:r>
                <a:r>
                  <a:rPr lang="en-US" altLang="zh-TW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5</a:t>
                </a:r>
                <a:r>
                  <a:rPr lang="zh-TW" alt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倍小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042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438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782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780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281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170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65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7100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03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937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8816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1157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9744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38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5BE8B-990A-46B4-9110-851309CE212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327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A94AF7-50B0-45B1-BA56-7503317DC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977F762-9707-433A-9E61-A8625069F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F516FFE-10BA-401E-946D-B90DA6B76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1E26-CC9A-4823-8EB5-389205BD152B}" type="datetimeFigureOut">
              <a:rPr lang="zh-TW" altLang="en-US" smtClean="0"/>
              <a:t>2020/5/12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78E372F-D910-446C-97C3-BC77550ED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A40155B-8426-40C3-803C-94B6C6C3E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A629-D018-4CC0-8996-4C02AD0F3C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057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D0D865-D4AB-401B-AAEE-0DCDF8335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AD29FB3-6FAF-48B8-BF7E-3B5965540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6100CF-87C3-4A54-8863-3722E7C6A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1E26-CC9A-4823-8EB5-389205BD152B}" type="datetimeFigureOut">
              <a:rPr lang="zh-TW" altLang="en-US" smtClean="0"/>
              <a:t>2020/5/12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4EA9FE0-EC6D-4A8B-88EF-E6B69C9A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36A6C9D-012D-4ACB-A253-4EEAE78C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A629-D018-4CC0-8996-4C02AD0F3C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774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577741F-B2AA-4552-9B8B-ABB6AB18B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F2435B4-606F-4A99-93C5-8DC02BA65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CE60C57-7956-4111-B688-7AFAC165A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1E26-CC9A-4823-8EB5-389205BD152B}" type="datetimeFigureOut">
              <a:rPr lang="zh-TW" altLang="en-US" smtClean="0"/>
              <a:t>2020/5/12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EF07FB-A5D4-47FE-8DE8-8EFF95C1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40E356-5AB7-4156-B464-A6755BF65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A629-D018-4CC0-8996-4C02AD0F3C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777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E0BC4F-D0C8-4501-B0D5-BD1B5E199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1A80F3-2B96-48B5-81E5-DA34BDD47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B015073-DE81-4800-AB7A-525BA1B8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1E26-CC9A-4823-8EB5-389205BD152B}" type="datetimeFigureOut">
              <a:rPr lang="zh-TW" altLang="en-US" smtClean="0"/>
              <a:t>2020/5/12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9BC081-DBC0-4583-AE37-7D24C36E3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269A223-FC43-4408-8989-5A5E39E29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A629-D018-4CC0-8996-4C02AD0F3C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866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27E687-1186-410C-A728-919BF7B27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6AD7122-21E1-4838-8AD0-1A2600D38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64DE46E-05E7-4C3F-91A4-3D381E14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1E26-CC9A-4823-8EB5-389205BD152B}" type="datetimeFigureOut">
              <a:rPr lang="zh-TW" altLang="en-US" smtClean="0"/>
              <a:t>2020/5/12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3C474DF-DDFF-4348-8DF3-48E5D6CF8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4E29178-BF3A-4E93-80F6-C344ED803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A629-D018-4CC0-8996-4C02AD0F3C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204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0EDBBF-EAC3-4A0A-98F9-5D78088A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4DAAEC-6744-49E0-925A-71CDAEE15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A9B2068-C365-44A7-9C76-49ED4B96C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F50B406-18BD-4CD9-A13F-1DED2C63B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1E26-CC9A-4823-8EB5-389205BD152B}" type="datetimeFigureOut">
              <a:rPr lang="zh-TW" altLang="en-US" smtClean="0"/>
              <a:t>2020/5/12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86E830B-BD76-42E1-9C27-FDB2DB7E9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66E9DF6-4492-441A-B40B-519F31425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A629-D018-4CC0-8996-4C02AD0F3C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29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F3BEAA-D6C6-4862-925C-3C57CAEE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313C186-E6AC-4D6A-8105-A4E5012B9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5F77011-8E76-4D08-8723-7F7F4B3F2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562FFF5-60B8-41FE-B31B-EC93C7B46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22649FC-535C-4AD8-8FC6-4B24EACF9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A7BAFBD-E461-4EB5-8BD3-B7B4B0775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1E26-CC9A-4823-8EB5-389205BD152B}" type="datetimeFigureOut">
              <a:rPr lang="zh-TW" altLang="en-US" smtClean="0"/>
              <a:t>2020/5/12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F223184-2453-49D9-B513-FB069D95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F5E0F6C-A221-46BC-9AD3-F216FFB8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A629-D018-4CC0-8996-4C02AD0F3C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0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EC15FA-4DC1-42C8-A147-D8B2E0DCB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6DCF9D6-356F-497D-A292-CBA4822B9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1E26-CC9A-4823-8EB5-389205BD152B}" type="datetimeFigureOut">
              <a:rPr lang="zh-TW" altLang="en-US" smtClean="0"/>
              <a:t>2020/5/12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44FB06E-B933-43D5-B560-36F17AA9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F910ACC-944A-41A5-BC44-2A5B8C277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A629-D018-4CC0-8996-4C02AD0F3C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888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0B89577-C577-400B-B540-F0CBF5E38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1E26-CC9A-4823-8EB5-389205BD152B}" type="datetimeFigureOut">
              <a:rPr lang="zh-TW" altLang="en-US" smtClean="0"/>
              <a:t>2020/5/12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91A39EB-291C-48AB-BEF0-4658128C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6496875-3A46-42E6-B379-D7B0E292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A629-D018-4CC0-8996-4C02AD0F3C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407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1C9121-540C-46A3-B365-D8659AA5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003942-A5E6-4B90-B845-CAF8C075A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A950F35-9C2E-4E98-A33A-8B4108FC3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33FE013-4736-42A2-BE85-8976D870F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1E26-CC9A-4823-8EB5-389205BD152B}" type="datetimeFigureOut">
              <a:rPr lang="zh-TW" altLang="en-US" smtClean="0"/>
              <a:t>2020/5/12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88F37E5-2E73-4AA3-8406-3DE0C6393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8BA6B35-C8E3-481D-8908-48F7EC9E0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A629-D018-4CC0-8996-4C02AD0F3C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5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039125-E5E1-40BE-A216-B9CCDBE8B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9C27F87-E3B0-4CB2-8C90-A04B603E2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6B3219D-651D-4FF4-BA47-A5EC9D5DC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FFD7DA7-D2D6-4D44-B8CE-E24CD018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1E26-CC9A-4823-8EB5-389205BD152B}" type="datetimeFigureOut">
              <a:rPr lang="zh-TW" altLang="en-US" smtClean="0"/>
              <a:t>2020/5/12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423AEBC-6375-4898-B82B-A8ADFE775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141D90-1B4A-463E-9977-0367C61A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A629-D018-4CC0-8996-4C02AD0F3C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843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7995FEF-4781-49E2-B706-D3057D48A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A0F628A-6EA6-4096-B025-43E5B81A3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67B5AC0-699E-44EA-9218-BE32439A7C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D1E26-CC9A-4823-8EB5-389205BD152B}" type="datetimeFigureOut">
              <a:rPr lang="zh-TW" altLang="en-US" smtClean="0"/>
              <a:t>2020/5/12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88EF38F-7070-403E-8398-19306C70D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3CE64E4-D42F-4AA5-A1DF-0D49BE4F2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5A629-D018-4CC0-8996-4C02AD0F3C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493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601DB45-4C04-4A05-91B3-8158D72EE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91617"/>
            <a:ext cx="5584055" cy="121168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1648B08-6E4E-48E4-8AF0-76B91FFB2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6232" y="193415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TW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in superconducting quantum bits</a:t>
            </a:r>
            <a:br>
              <a:rPr lang="en-US" altLang="zh-TW" sz="4000" dirty="0"/>
            </a:b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William D. Oliver and Paul B. </a:t>
            </a:r>
            <a:r>
              <a:rPr lang="en-US" altLang="zh-TW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Welander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超導量子位元中的材料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AFBF471-90CD-4E85-B55F-BF8560C0B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1732" y="4740279"/>
            <a:ext cx="9144000" cy="16557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報告者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謝凱閔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指導教授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邱奎霖 教授  </a:t>
            </a:r>
            <a:r>
              <a:rPr lang="zh-TW" altLang="en-US" b="1" dirty="0">
                <a:latin typeface="Times New Roman" panose="02020603050405020304" pitchFamily="18" charset="0"/>
              </a:rPr>
              <a:t>     </a:t>
            </a:r>
            <a:r>
              <a:rPr lang="zh-TW" altLang="en-US" sz="1000" b="1" dirty="0">
                <a:latin typeface="Times New Roman" panose="02020603050405020304" pitchFamily="18" charset="0"/>
              </a:rPr>
              <a:t>            </a:t>
            </a:r>
          </a:p>
          <a:p>
            <a:endParaRPr lang="zh-TW" alt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64176CC-BE05-407E-A13F-667E71745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12" y="5065708"/>
            <a:ext cx="2361812" cy="162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C68A25D-44F8-4814-812D-7D44CD365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89161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EE3427F-934E-4B8A-98C8-EB9F68F260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330" y="281143"/>
            <a:ext cx="1907928" cy="183657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8929A38-2941-4137-8346-2C5EBD36F0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103302"/>
            <a:ext cx="2446231" cy="483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04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4" y="184886"/>
            <a:ext cx="654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Josephson tunnel junctions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F2B9C161-5F4F-466A-A6E4-E7C8216D4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67" y="1450855"/>
            <a:ext cx="1616695" cy="179080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EFF26637-455A-4537-8571-C7A2887C1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555" y="3390563"/>
            <a:ext cx="2352505" cy="10194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7891253E-09F7-49AA-A627-5A54FB9DF215}"/>
                  </a:ext>
                </a:extLst>
              </p:cNvPr>
              <p:cNvSpPr txBox="1"/>
              <p:nvPr/>
            </p:nvSpPr>
            <p:spPr>
              <a:xfrm>
                <a:off x="2865357" y="1450855"/>
                <a:ext cx="359161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20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junction critical current</a:t>
                </a:r>
                <a:endParaRPr lang="en-US" altLang="zh-TW" sz="2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TW" sz="2200" i="0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200" b="0" i="0" dirty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n-US" altLang="zh-TW" sz="2200" i="0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200" b="0" i="0" dirty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en-US" altLang="zh-TW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7891253E-09F7-49AA-A627-5A54FB9DF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357" y="1450855"/>
                <a:ext cx="3591613" cy="1077218"/>
              </a:xfrm>
              <a:prstGeom prst="rect">
                <a:avLst/>
              </a:prstGeom>
              <a:blipFill>
                <a:blip r:embed="rId5"/>
                <a:stretch>
                  <a:fillRect l="-1019" t="-39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D6548C46-BD53-48DE-8B1A-3CC8534FD1B2}"/>
                  </a:ext>
                </a:extLst>
              </p:cNvPr>
              <p:cNvSpPr txBox="1"/>
              <p:nvPr/>
            </p:nvSpPr>
            <p:spPr>
              <a:xfrm>
                <a:off x="2865358" y="2417134"/>
                <a:ext cx="1239232" cy="1042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 dirty="0" smtClean="0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lang="en-US" altLang="zh-TW" sz="220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2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altLang="zh-TW" sz="2200" i="0" dirty="0" smtClean="0">
                              <a:latin typeface="Cambria Math" panose="02040503050406030204" pitchFamily="18" charset="0"/>
                            </a:rPr>
                            <m:t>2ⅇ</m:t>
                          </m:r>
                        </m:den>
                      </m:f>
                    </m:oMath>
                  </m:oMathPara>
                </a14:m>
                <a:endParaRPr lang="en-US" altLang="zh-TW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D6548C46-BD53-48DE-8B1A-3CC8534FD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358" y="2417134"/>
                <a:ext cx="1239232" cy="10429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825A07F0-FB92-49AC-8D13-6CD2E337682C}"/>
                  </a:ext>
                </a:extLst>
              </p:cNvPr>
              <p:cNvSpPr txBox="1"/>
              <p:nvPr/>
            </p:nvSpPr>
            <p:spPr>
              <a:xfrm>
                <a:off x="796567" y="3463692"/>
                <a:ext cx="2545628" cy="656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500" dirty="0"/>
                  <a:t>Then </a:t>
                </a:r>
                <a14:m>
                  <m:oMath xmlns:m="http://schemas.openxmlformats.org/officeDocument/2006/math">
                    <m:r>
                      <a:rPr lang="zh-TW" altLang="en-US" sz="250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zh-TW" altLang="en-US" sz="25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TW" alt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5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zh-TW" altLang="en-US" sz="2500" i="1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f>
                      <m:fPr>
                        <m:ctrlPr>
                          <a:rPr lang="zh-TW" alt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500" i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zh-TW" altLang="en-US" sz="2500" i="1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zh-TW" altLang="en-US" sz="2500" i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zh-TW" altLang="en-US" sz="25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zh-TW" altLang="en-US" sz="25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825A07F0-FB92-49AC-8D13-6CD2E3376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67" y="3463692"/>
                <a:ext cx="2545628" cy="656718"/>
              </a:xfrm>
              <a:prstGeom prst="rect">
                <a:avLst/>
              </a:prstGeom>
              <a:blipFill>
                <a:blip r:embed="rId7"/>
                <a:stretch>
                  <a:fillRect l="-4077" b="-92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D2FB57E8-E281-4913-A5F0-44CAB3448396}"/>
              </a:ext>
            </a:extLst>
          </p:cNvPr>
          <p:cNvSpPr/>
          <p:nvPr/>
        </p:nvSpPr>
        <p:spPr>
          <a:xfrm>
            <a:off x="3104561" y="3746045"/>
            <a:ext cx="371574" cy="200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EB20067-F3AF-4334-BE78-F5F16B91A48B}"/>
              </a:ext>
            </a:extLst>
          </p:cNvPr>
          <p:cNvSpPr txBox="1"/>
          <p:nvPr/>
        </p:nvSpPr>
        <p:spPr>
          <a:xfrm>
            <a:off x="796567" y="4462141"/>
            <a:ext cx="42821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/>
              <a:t>The parallel-plate-like structure</a:t>
            </a:r>
            <a:endParaRPr lang="zh-TW" altLang="en-US" sz="2500" dirty="0"/>
          </a:p>
        </p:txBody>
      </p:sp>
      <p:sp>
        <p:nvSpPr>
          <p:cNvPr id="25" name="箭號: 向右 24">
            <a:extLst>
              <a:ext uri="{FF2B5EF4-FFF2-40B4-BE49-F238E27FC236}">
                <a16:creationId xmlns:a16="http://schemas.microsoft.com/office/drawing/2014/main" id="{1818F3A4-B676-4268-9010-9F2DB8820856}"/>
              </a:ext>
            </a:extLst>
          </p:cNvPr>
          <p:cNvSpPr/>
          <p:nvPr/>
        </p:nvSpPr>
        <p:spPr>
          <a:xfrm>
            <a:off x="5078692" y="4651299"/>
            <a:ext cx="371574" cy="200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640BCEB1-93B3-45EF-9061-0C40E42100DE}"/>
                  </a:ext>
                </a:extLst>
              </p:cNvPr>
              <p:cNvSpPr txBox="1"/>
              <p:nvPr/>
            </p:nvSpPr>
            <p:spPr>
              <a:xfrm>
                <a:off x="5655103" y="4457711"/>
                <a:ext cx="544792" cy="894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300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</m:oMath>
                  </m:oMathPara>
                </a14:m>
                <a:endParaRPr lang="en-US" altLang="zh-TW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640BCEB1-93B3-45EF-9061-0C40E4210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103" y="4457711"/>
                <a:ext cx="544792" cy="8940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右大括弧 26">
            <a:extLst>
              <a:ext uri="{FF2B5EF4-FFF2-40B4-BE49-F238E27FC236}">
                <a16:creationId xmlns:a16="http://schemas.microsoft.com/office/drawing/2014/main" id="{EA3E9322-228E-4B6F-BF8C-8DE2123AA2A3}"/>
              </a:ext>
            </a:extLst>
          </p:cNvPr>
          <p:cNvSpPr/>
          <p:nvPr/>
        </p:nvSpPr>
        <p:spPr>
          <a:xfrm>
            <a:off x="6175443" y="3815658"/>
            <a:ext cx="247845" cy="1019420"/>
          </a:xfrm>
          <a:prstGeom prst="rightBrace">
            <a:avLst>
              <a:gd name="adj1" fmla="val 8333"/>
              <a:gd name="adj2" fmla="val 989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E5D8DBA-6BBE-4A60-88F3-2A6AC174FF5D}"/>
              </a:ext>
            </a:extLst>
          </p:cNvPr>
          <p:cNvSpPr txBox="1"/>
          <p:nvPr/>
        </p:nvSpPr>
        <p:spPr>
          <a:xfrm>
            <a:off x="6554257" y="3690965"/>
            <a:ext cx="42821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/>
              <a:t> </a:t>
            </a:r>
            <a:r>
              <a:rPr lang="en-US" altLang="zh-TW" sz="2500" dirty="0" err="1"/>
              <a:t>Anharmonic</a:t>
            </a:r>
            <a:r>
              <a:rPr lang="en-US" altLang="zh-TW" sz="2500" dirty="0"/>
              <a:t> oscillator</a:t>
            </a:r>
            <a:endParaRPr lang="zh-TW" alt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2CCCD105-1388-42E1-8965-8E1E6715967B}"/>
                  </a:ext>
                </a:extLst>
              </p:cNvPr>
              <p:cNvSpPr txBox="1"/>
              <p:nvPr/>
            </p:nvSpPr>
            <p:spPr>
              <a:xfrm>
                <a:off x="796567" y="5152141"/>
                <a:ext cx="9142090" cy="638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500" dirty="0" err="1"/>
                  <a:t>Ej</a:t>
                </a:r>
                <a:r>
                  <a:rPr lang="en-US" altLang="zh-TW" sz="2500" dirty="0"/>
                  <a:t> : Josephson coupling energy of the junction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50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50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TW" sz="25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500" i="0" smtClean="0">
                            <a:latin typeface="Cambria Math" panose="02040503050406030204" pitchFamily="18" charset="0"/>
                          </a:rPr>
                          <m:t>2ⅇ</m:t>
                        </m:r>
                      </m:num>
                      <m:den>
                        <m:r>
                          <a:rPr lang="en-US" altLang="zh-TW" sz="2500" i="0" smtClean="0">
                            <a:latin typeface="Cambria Math" panose="02040503050406030204" pitchFamily="18" charset="0"/>
                          </a:rPr>
                          <m:t>ℏ</m:t>
                        </m:r>
                      </m:den>
                    </m:f>
                    <m:sSub>
                      <m:sSubPr>
                        <m:ctrlPr>
                          <a:rPr lang="en-US" altLang="zh-TW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50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50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500" dirty="0"/>
                  <a:t> </a:t>
                </a:r>
                <a:endParaRPr lang="zh-TW" altLang="en-US" sz="25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2CCCD105-1388-42E1-8965-8E1E67159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67" y="5152141"/>
                <a:ext cx="9142090" cy="638188"/>
              </a:xfrm>
              <a:prstGeom prst="rect">
                <a:avLst/>
              </a:prstGeom>
              <a:blipFill>
                <a:blip r:embed="rId9"/>
                <a:stretch>
                  <a:fillRect l="-1134" b="-95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DE2F6308-044F-4729-BF9B-624DFCEBFC21}"/>
                  </a:ext>
                </a:extLst>
              </p:cNvPr>
              <p:cNvSpPr txBox="1"/>
              <p:nvPr/>
            </p:nvSpPr>
            <p:spPr>
              <a:xfrm>
                <a:off x="796567" y="5838057"/>
                <a:ext cx="9142090" cy="69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500" dirty="0" err="1"/>
                  <a:t>Ec</a:t>
                </a:r>
                <a:r>
                  <a:rPr lang="en-US" altLang="zh-TW" sz="2500" dirty="0"/>
                  <a:t> : Electrostatic Coulomb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25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5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zh-TW" altLang="en-US" sz="2500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zh-TW" altLang="en-US" sz="2500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TW" altLang="en-US" sz="25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TW" altLang="en-US" sz="25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TW" altLang="en-US" sz="25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sz="2500" i="0" dirty="0">
                                    <a:latin typeface="Cambria Math" panose="02040503050406030204" pitchFamily="18" charset="0"/>
                                  </a:rPr>
                                  <m:t>2ⅇ</m:t>
                                </m:r>
                              </m:e>
                            </m:d>
                          </m:e>
                          <m:sup>
                            <m:r>
                              <a:rPr lang="zh-TW" altLang="en-US" sz="2500" i="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zh-TW" altLang="en-US" sz="2500" i="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TW" altLang="en-US" sz="2500" i="1" dirty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zh-TW" altLang="en-US" sz="25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DE2F6308-044F-4729-BF9B-624DFCEBF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67" y="5838057"/>
                <a:ext cx="9142090" cy="692947"/>
              </a:xfrm>
              <a:prstGeom prst="rect">
                <a:avLst/>
              </a:prstGeom>
              <a:blipFill>
                <a:blip r:embed="rId10"/>
                <a:stretch>
                  <a:fillRect l="-1134" b="-97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9EB8F2A9-B0DE-4D40-ABCA-EA882CA122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4390" y="1339042"/>
            <a:ext cx="4964630" cy="207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9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4" y="184886"/>
            <a:ext cx="654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Two-level systems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B2BC0AE-90B7-4E81-B945-9BF48CA4AC33}"/>
              </a:ext>
            </a:extLst>
          </p:cNvPr>
          <p:cNvSpPr txBox="1"/>
          <p:nvPr/>
        </p:nvSpPr>
        <p:spPr>
          <a:xfrm>
            <a:off x="557813" y="1411846"/>
            <a:ext cx="11561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TLS defects 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localized </a:t>
            </a:r>
            <a:r>
              <a:rPr lang="en-US" altLang="zh-TW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low-energy excitation 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predominantly found in </a:t>
            </a:r>
            <a:r>
              <a:rPr lang="en-US" altLang="zh-TW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amorphous materials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AE9C861-E953-4EC5-81C6-3DAE8FD91E31}"/>
                  </a:ext>
                </a:extLst>
              </p:cNvPr>
              <p:cNvSpPr txBox="1"/>
              <p:nvPr/>
            </p:nvSpPr>
            <p:spPr>
              <a:xfrm>
                <a:off x="557813" y="2500306"/>
                <a:ext cx="1156168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systems occur (1) defects in the crystal structure </a:t>
                </a:r>
              </a:p>
              <a:p>
                <a: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(2) the presence of polar impurities such as </a:t>
                </a:r>
                <a14:m>
                  <m:oMath xmlns:m="http://schemas.openxmlformats.org/officeDocument/2006/math">
                    <m:r>
                      <a:rPr lang="en-US" altLang="zh-TW" sz="3000" i="1" dirty="0" smtClean="0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altLang="zh-TW" sz="3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0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TW" sz="3000" i="0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AE9C861-E953-4EC5-81C6-3DAE8FD91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13" y="2500306"/>
                <a:ext cx="11561685" cy="1015663"/>
              </a:xfrm>
              <a:prstGeom prst="rect">
                <a:avLst/>
              </a:prstGeom>
              <a:blipFill>
                <a:blip r:embed="rId3"/>
                <a:stretch>
                  <a:fillRect l="-1108" t="-7784" b="-173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1D1C9913-8358-4B02-8787-EAC599121483}"/>
              </a:ext>
            </a:extLst>
          </p:cNvPr>
          <p:cNvSpPr txBox="1"/>
          <p:nvPr/>
        </p:nvSpPr>
        <p:spPr>
          <a:xfrm>
            <a:off x="557812" y="4420305"/>
            <a:ext cx="12385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devices 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cools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TLS are seen as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source of noise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decoherence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673E630-0584-4AD6-89D5-4F1B31FA129B}"/>
              </a:ext>
            </a:extLst>
          </p:cNvPr>
          <p:cNvSpPr txBox="1"/>
          <p:nvPr/>
        </p:nvSpPr>
        <p:spPr>
          <a:xfrm>
            <a:off x="557812" y="3660496"/>
            <a:ext cx="12385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TLS has a 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dipole moment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will interact with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fields</a:t>
            </a:r>
          </a:p>
        </p:txBody>
      </p:sp>
    </p:spTree>
    <p:extLst>
      <p:ext uri="{BB962C8B-B14F-4D97-AF65-F5344CB8AC3E}">
        <p14:creationId xmlns:p14="http://schemas.microsoft.com/office/powerpoint/2010/main" val="2991147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4" y="184886"/>
            <a:ext cx="654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Two-level systems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6CEC68D-46C5-410C-8BC5-A6FB6B832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29" y="1037250"/>
            <a:ext cx="4293135" cy="56577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F68051C-D7C0-43CD-9F62-147B1D0B5E99}"/>
              </a:ext>
            </a:extLst>
          </p:cNvPr>
          <p:cNvSpPr txBox="1"/>
          <p:nvPr/>
        </p:nvSpPr>
        <p:spPr>
          <a:xfrm>
            <a:off x="5139239" y="1889003"/>
            <a:ext cx="69077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primary ways that TLS in the tunnel barrier can interact with the qubit:</a:t>
            </a:r>
          </a:p>
          <a:p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TLS and qubit become coupled</a:t>
            </a:r>
          </a:p>
          <a:p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Low-frequency charge fluctuations in     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the TLS        critical current noise</a:t>
            </a:r>
          </a:p>
          <a:p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spectral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splittings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occur when the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energy-level difference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qubit matches that of a TLS in the junction barrier</a:t>
            </a:r>
          </a:p>
          <a:p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箭號: 向右 1">
            <a:extLst>
              <a:ext uri="{FF2B5EF4-FFF2-40B4-BE49-F238E27FC236}">
                <a16:creationId xmlns:a16="http://schemas.microsoft.com/office/drawing/2014/main" id="{EDE5E151-B515-4552-A202-4694A1E8B8AE}"/>
              </a:ext>
            </a:extLst>
          </p:cNvPr>
          <p:cNvSpPr/>
          <p:nvPr/>
        </p:nvSpPr>
        <p:spPr>
          <a:xfrm>
            <a:off x="7364285" y="3729531"/>
            <a:ext cx="597899" cy="273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30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4" y="184886"/>
            <a:ext cx="654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Two-level systems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D90303E-D496-4DC8-AED2-7F4EC7ADF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14" y="1015340"/>
            <a:ext cx="4251704" cy="570914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4CC252E7-6C9F-4A89-9EA5-BE63981E10CD}"/>
              </a:ext>
            </a:extLst>
          </p:cNvPr>
          <p:cNvSpPr txBox="1"/>
          <p:nvPr/>
        </p:nvSpPr>
        <p:spPr>
          <a:xfrm>
            <a:off x="5139239" y="1988827"/>
            <a:ext cx="69077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TLSs’ impact: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(1)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the quality of barrier   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Smaller the junctions(0.1~0.3um)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(3) Replace the materials</a:t>
            </a:r>
          </a:p>
          <a:p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method to grow amorphous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oxide barriers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AB768DB-B24F-4CB9-9CBE-4493B1174BC2}"/>
              </a:ext>
            </a:extLst>
          </p:cNvPr>
          <p:cNvSpPr txBox="1"/>
          <p:nvPr/>
        </p:nvSpPr>
        <p:spPr>
          <a:xfrm>
            <a:off x="2459937" y="4850606"/>
            <a:ext cx="10247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0" lvl="6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TLSs in the junction barrier should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be ignored</a:t>
            </a:r>
          </a:p>
        </p:txBody>
      </p:sp>
    </p:spTree>
    <p:extLst>
      <p:ext uri="{BB962C8B-B14F-4D97-AF65-F5344CB8AC3E}">
        <p14:creationId xmlns:p14="http://schemas.microsoft.com/office/powerpoint/2010/main" val="3065535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4" y="184886"/>
            <a:ext cx="654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resonator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B4FB2AD-5ADE-432B-A6B1-2F92D2E7D8C9}"/>
              </a:ext>
            </a:extLst>
          </p:cNvPr>
          <p:cNvSpPr txBox="1"/>
          <p:nvPr/>
        </p:nvSpPr>
        <p:spPr>
          <a:xfrm>
            <a:off x="538958" y="1520611"/>
            <a:ext cx="12385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Resonators identify noise sources and decoherence mechanisms. </a:t>
            </a:r>
            <a:r>
              <a:rPr lang="en-US" altLang="zh-TW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eg.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TLSs 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F64DCB9-D91C-4EF7-99B1-2FE7B8495129}"/>
              </a:ext>
            </a:extLst>
          </p:cNvPr>
          <p:cNvSpPr txBox="1"/>
          <p:nvPr/>
        </p:nvSpPr>
        <p:spPr>
          <a:xfrm>
            <a:off x="538957" y="2210005"/>
            <a:ext cx="123851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TLSs : (1) Appear in 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 of JJ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dielectric materials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circuit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(2) Absorb and dissipate energy at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powers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temperatures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but will saturate as both voltage and temperature increase</a:t>
            </a:r>
          </a:p>
        </p:txBody>
      </p:sp>
      <p:sp>
        <p:nvSpPr>
          <p:cNvPr id="2" name="箭號: 向右 1">
            <a:extLst>
              <a:ext uri="{FF2B5EF4-FFF2-40B4-BE49-F238E27FC236}">
                <a16:creationId xmlns:a16="http://schemas.microsoft.com/office/drawing/2014/main" id="{4EAD8D25-20B3-4B44-80C9-E13DB81F1E96}"/>
              </a:ext>
            </a:extLst>
          </p:cNvPr>
          <p:cNvSpPr/>
          <p:nvPr/>
        </p:nvSpPr>
        <p:spPr>
          <a:xfrm>
            <a:off x="1102934" y="3955422"/>
            <a:ext cx="746347" cy="386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935488F-F211-41B2-9DD2-A47B69C12093}"/>
              </a:ext>
            </a:extLst>
          </p:cNvPr>
          <p:cNvSpPr txBox="1"/>
          <p:nvPr/>
        </p:nvSpPr>
        <p:spPr>
          <a:xfrm>
            <a:off x="1952979" y="3864868"/>
            <a:ext cx="10094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an 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loss tangent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tan δ , with 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decreasing power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plateaus only at very low powers</a:t>
            </a:r>
          </a:p>
        </p:txBody>
      </p:sp>
    </p:spTree>
    <p:extLst>
      <p:ext uri="{BB962C8B-B14F-4D97-AF65-F5344CB8AC3E}">
        <p14:creationId xmlns:p14="http://schemas.microsoft.com/office/powerpoint/2010/main" val="411844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4" y="184886"/>
            <a:ext cx="654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resonator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EDA0554-B2F2-427E-A7A9-4C11F90D84ED}"/>
              </a:ext>
            </a:extLst>
          </p:cNvPr>
          <p:cNvSpPr txBox="1"/>
          <p:nvPr/>
        </p:nvSpPr>
        <p:spPr>
          <a:xfrm>
            <a:off x="879078" y="4997674"/>
            <a:ext cx="10433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low powers and temperatures TLSs tend to be in their ground states can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 energy from the resonator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dissipate that energy via phonon emission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thereby 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resonator loss.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180551B-A6BA-4DAF-A9DC-B74552C27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493" y="1166582"/>
            <a:ext cx="9183013" cy="379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75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4" y="184886"/>
            <a:ext cx="654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resonator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EDA0554-B2F2-427E-A7A9-4C11F90D84ED}"/>
              </a:ext>
            </a:extLst>
          </p:cNvPr>
          <p:cNvSpPr txBox="1"/>
          <p:nvPr/>
        </p:nvSpPr>
        <p:spPr>
          <a:xfrm>
            <a:off x="879079" y="4537781"/>
            <a:ext cx="10433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Resonators are 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sensitive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TLSs that form on metal surfaces and at interfaces between the metal and substrate.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209B7E3-031F-4BB9-9384-24F974A066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148"/>
          <a:stretch/>
        </p:blipFill>
        <p:spPr>
          <a:xfrm>
            <a:off x="1194655" y="1015341"/>
            <a:ext cx="3769120" cy="362632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D8EDA5E5-A9A2-4C96-A416-DD1017CBF189}"/>
              </a:ext>
            </a:extLst>
          </p:cNvPr>
          <p:cNvSpPr txBox="1"/>
          <p:nvPr/>
        </p:nvSpPr>
        <p:spPr>
          <a:xfrm>
            <a:off x="9162140" y="2124276"/>
            <a:ext cx="3591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factor : 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(1/ Q )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0E5A460-A21B-4625-A597-CA3DACDDB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444" y="1094920"/>
            <a:ext cx="4124067" cy="3546742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E1DAAAB5-2B6E-4B0D-BD19-6BA4010AB8ED}"/>
              </a:ext>
            </a:extLst>
          </p:cNvPr>
          <p:cNvSpPr txBox="1"/>
          <p:nvPr/>
        </p:nvSpPr>
        <p:spPr>
          <a:xfrm>
            <a:off x="879079" y="5408562"/>
            <a:ext cx="10433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affecting Q quality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(1) Oxide layer on metal surface</a:t>
            </a:r>
          </a:p>
          <a:p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Metal-substrate</a:t>
            </a:r>
          </a:p>
          <a:p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Substrate-air interfaces</a:t>
            </a:r>
          </a:p>
        </p:txBody>
      </p:sp>
      <p:sp>
        <p:nvSpPr>
          <p:cNvPr id="12" name="右大括弧 11">
            <a:extLst>
              <a:ext uri="{FF2B5EF4-FFF2-40B4-BE49-F238E27FC236}">
                <a16:creationId xmlns:a16="http://schemas.microsoft.com/office/drawing/2014/main" id="{93BF9A2A-E9D0-449D-88B5-7A47E1A54BEE}"/>
              </a:ext>
            </a:extLst>
          </p:cNvPr>
          <p:cNvSpPr/>
          <p:nvPr/>
        </p:nvSpPr>
        <p:spPr>
          <a:xfrm>
            <a:off x="9343186" y="5981668"/>
            <a:ext cx="268900" cy="629542"/>
          </a:xfrm>
          <a:prstGeom prst="rightBrace">
            <a:avLst>
              <a:gd name="adj1" fmla="val 8333"/>
              <a:gd name="adj2" fmla="val 4620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5F44C44-56BA-4F95-B78C-78F958116A9E}"/>
              </a:ext>
            </a:extLst>
          </p:cNvPr>
          <p:cNvSpPr txBox="1"/>
          <p:nvPr/>
        </p:nvSpPr>
        <p:spPr>
          <a:xfrm>
            <a:off x="9919550" y="5945607"/>
            <a:ext cx="200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Dominate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653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4" y="184886"/>
            <a:ext cx="654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resonator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EDA0554-B2F2-427E-A7A9-4C11F90D84ED}"/>
              </a:ext>
            </a:extLst>
          </p:cNvPr>
          <p:cNvSpPr txBox="1"/>
          <p:nvPr/>
        </p:nvSpPr>
        <p:spPr>
          <a:xfrm>
            <a:off x="879079" y="4733724"/>
            <a:ext cx="10433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the issue of native oxides on metal surfaces 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e.g. Fabricate CPW resonators from superconducting nitrides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085C2E0-996A-4CC4-BCE1-9B22E70F6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896" y="1170169"/>
            <a:ext cx="9190207" cy="3656325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9C88791E-0DBE-4D7B-B108-03C44D7B71AD}"/>
              </a:ext>
            </a:extLst>
          </p:cNvPr>
          <p:cNvSpPr txBox="1"/>
          <p:nvPr/>
        </p:nvSpPr>
        <p:spPr>
          <a:xfrm>
            <a:off x="879079" y="5719007"/>
            <a:ext cx="10433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the issue of substrate/superconductor interface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e.g. Films grown on sapphire or on thick </a:t>
            </a:r>
            <a:r>
              <a:rPr lang="en-US" altLang="zh-TW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layers</a:t>
            </a:r>
          </a:p>
        </p:txBody>
      </p:sp>
    </p:spTree>
    <p:extLst>
      <p:ext uri="{BB962C8B-B14F-4D97-AF65-F5344CB8AC3E}">
        <p14:creationId xmlns:p14="http://schemas.microsoft.com/office/powerpoint/2010/main" val="1348542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4" y="184886"/>
            <a:ext cx="654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0B3E495-F27A-4600-B532-C39AF283391B}"/>
              </a:ext>
            </a:extLst>
          </p:cNvPr>
          <p:cNvSpPr txBox="1"/>
          <p:nvPr/>
        </p:nvSpPr>
        <p:spPr>
          <a:xfrm>
            <a:off x="737676" y="1410135"/>
            <a:ext cx="109138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coherence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by innovations in qubit, device fabrication, and new materials.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Eliminated many TLS sources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leading to substantial increases in resonator quality factors and qubit coherence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effects of decoherence mechanisms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quasiparticle tunneling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current fluctuations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being revisited in more detail.</a:t>
            </a:r>
          </a:p>
        </p:txBody>
      </p:sp>
    </p:spTree>
    <p:extLst>
      <p:ext uri="{BB962C8B-B14F-4D97-AF65-F5344CB8AC3E}">
        <p14:creationId xmlns:p14="http://schemas.microsoft.com/office/powerpoint/2010/main" val="3818693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BA5B9D-1F12-4DAD-A62E-1505E35E4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260" y="0"/>
            <a:ext cx="10515600" cy="1325563"/>
          </a:xfrm>
        </p:spPr>
        <p:txBody>
          <a:bodyPr/>
          <a:lstStyle/>
          <a:p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68B2E5-386F-4330-90CB-EE85B6B73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260" y="1325563"/>
            <a:ext cx="10515600" cy="5721659"/>
          </a:xfrm>
        </p:spPr>
        <p:txBody>
          <a:bodyPr>
            <a:norm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971550" lvl="1" indent="-514350">
              <a:buAutoNum type="romanUcPeriod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qubit ?</a:t>
            </a:r>
          </a:p>
          <a:p>
            <a:pPr marL="971550" lvl="1" indent="-514350">
              <a:buAutoNum type="romanUcPeriod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Coherence/decoherence time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AutoNum type="romanUcPeriod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Spectacular improvements</a:t>
            </a:r>
          </a:p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Josephson tunnel junctions and two-level systems</a:t>
            </a:r>
          </a:p>
          <a:p>
            <a:pPr marL="971550" lvl="1" indent="-514350">
              <a:buAutoNum type="romanUcPeriod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Josephson tunnel junctions</a:t>
            </a:r>
          </a:p>
          <a:p>
            <a:pPr marL="971550" lvl="1" indent="-514350">
              <a:buAutoNum type="romanUcPeriod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Two-level systems</a:t>
            </a:r>
          </a:p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resonators can tell us about materials and fabrication</a:t>
            </a:r>
          </a:p>
          <a:p>
            <a:pPr marL="971550" lvl="1" indent="-514350">
              <a:buAutoNum type="romanUcPeriod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resonator</a:t>
            </a:r>
          </a:p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SQUIDs and flux(Skip)</a:t>
            </a:r>
          </a:p>
          <a:p>
            <a:pPr marL="971550" lvl="1" indent="-514350">
              <a:buAutoNum type="romanUcPeriod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of noise</a:t>
            </a:r>
          </a:p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AutoNum type="romanUcPeriod"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7BD903DD-A2F8-4DA7-9392-26FF2D868984}"/>
              </a:ext>
            </a:extLst>
          </p:cNvPr>
          <p:cNvCxnSpPr/>
          <p:nvPr/>
        </p:nvCxnSpPr>
        <p:spPr>
          <a:xfrm>
            <a:off x="776056" y="1136341"/>
            <a:ext cx="112480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24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F15060A5-5A14-4B8F-A17D-64D41F3B8AB7}"/>
              </a:ext>
            </a:extLst>
          </p:cNvPr>
          <p:cNvSpPr txBox="1"/>
          <p:nvPr/>
        </p:nvSpPr>
        <p:spPr>
          <a:xfrm>
            <a:off x="630315" y="1116931"/>
            <a:ext cx="115616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“Superconducting artificial atoms” are electronic circuits.</a:t>
            </a: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184886"/>
            <a:ext cx="451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qubit ?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F22C9E7-D41F-40C9-AA5E-9D79F3D8B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58"/>
          <a:stretch/>
        </p:blipFill>
        <p:spPr>
          <a:xfrm>
            <a:off x="7296286" y="2697990"/>
            <a:ext cx="4293587" cy="3667712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047B7D47-D680-45C8-AA0A-23C41E3FE637}"/>
              </a:ext>
            </a:extLst>
          </p:cNvPr>
          <p:cNvSpPr txBox="1"/>
          <p:nvPr/>
        </p:nvSpPr>
        <p:spPr>
          <a:xfrm>
            <a:off x="1895077" y="1742818"/>
            <a:ext cx="115616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LC resonant circuits + Josephson junction(JJ) </a:t>
            </a:r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AD526A3D-6D8F-42CC-AF5B-42DC7F056AB0}"/>
              </a:ext>
            </a:extLst>
          </p:cNvPr>
          <p:cNvSpPr/>
          <p:nvPr/>
        </p:nvSpPr>
        <p:spPr>
          <a:xfrm>
            <a:off x="1197140" y="1846880"/>
            <a:ext cx="679019" cy="394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 descr="一張含有 畫畫 的圖片&#10;&#10;自動產生的描述">
            <a:extLst>
              <a:ext uri="{FF2B5EF4-FFF2-40B4-BE49-F238E27FC236}">
                <a16:creationId xmlns:a16="http://schemas.microsoft.com/office/drawing/2014/main" id="{4ACA4A45-0173-4A29-9EDF-AF2B3065D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0" y="2872880"/>
            <a:ext cx="3312958" cy="2720198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5106FEA7-D7B5-4D0E-B3D9-B0A667991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409" y="3429000"/>
            <a:ext cx="2949196" cy="16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51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5" y="184886"/>
            <a:ext cx="451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qubit ?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F24C074-7BBA-4F9B-B239-80C18CE17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00" r="883" b="-1"/>
          <a:stretch/>
        </p:blipFill>
        <p:spPr>
          <a:xfrm>
            <a:off x="0" y="3261268"/>
            <a:ext cx="7779261" cy="205107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F22C9E7-D41F-40C9-AA5E-9D79F3D8BD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58"/>
          <a:stretch/>
        </p:blipFill>
        <p:spPr>
          <a:xfrm>
            <a:off x="7444079" y="2886958"/>
            <a:ext cx="4293587" cy="3667712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A62C7C33-E501-4D77-8F96-9E7AF752ABE9}"/>
              </a:ext>
            </a:extLst>
          </p:cNvPr>
          <p:cNvSpPr txBox="1"/>
          <p:nvPr/>
        </p:nvSpPr>
        <p:spPr>
          <a:xfrm>
            <a:off x="557813" y="1321260"/>
            <a:ext cx="11561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“Superconducting qubit” generally refers to the </a:t>
            </a:r>
            <a:r>
              <a:rPr lang="en-US" altLang="zh-TW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 and first-excited state 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superconducting artificial atom.</a:t>
            </a:r>
            <a:r>
              <a:rPr lang="zh-TW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C8C91AED-9AB5-474C-BA1A-003F8AFB0A17}"/>
              </a:ext>
            </a:extLst>
          </p:cNvPr>
          <p:cNvSpPr/>
          <p:nvPr/>
        </p:nvSpPr>
        <p:spPr>
          <a:xfrm>
            <a:off x="937868" y="2412553"/>
            <a:ext cx="597018" cy="394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EE2814F-EEB0-46BB-8B73-95C8DE3E73BC}"/>
              </a:ext>
            </a:extLst>
          </p:cNvPr>
          <p:cNvSpPr txBox="1"/>
          <p:nvPr/>
        </p:nvSpPr>
        <p:spPr>
          <a:xfrm>
            <a:off x="1616888" y="2332960"/>
            <a:ext cx="47403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Two-Level System (TLS)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3">
                <a:extLst>
                  <a:ext uri="{FF2B5EF4-FFF2-40B4-BE49-F238E27FC236}">
                    <a16:creationId xmlns:a16="http://schemas.microsoft.com/office/drawing/2014/main" id="{1EC597CA-49BC-43D7-8DF2-2A1E299159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9345385"/>
                  </p:ext>
                </p:extLst>
              </p:nvPr>
            </p:nvGraphicFramePr>
            <p:xfrm>
              <a:off x="810167" y="3340861"/>
              <a:ext cx="6363358" cy="27599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8719">
                      <a:extLst>
                        <a:ext uri="{9D8B030D-6E8A-4147-A177-3AD203B41FA5}">
                          <a16:colId xmlns:a16="http://schemas.microsoft.com/office/drawing/2014/main" val="3122793391"/>
                        </a:ext>
                      </a:extLst>
                    </a:gridCol>
                    <a:gridCol w="2111828">
                      <a:extLst>
                        <a:ext uri="{9D8B030D-6E8A-4147-A177-3AD203B41FA5}">
                          <a16:colId xmlns:a16="http://schemas.microsoft.com/office/drawing/2014/main" val="3786914906"/>
                        </a:ext>
                      </a:extLst>
                    </a:gridCol>
                    <a:gridCol w="2002811">
                      <a:extLst>
                        <a:ext uri="{9D8B030D-6E8A-4147-A177-3AD203B41FA5}">
                          <a16:colId xmlns:a16="http://schemas.microsoft.com/office/drawing/2014/main" val="125204772"/>
                        </a:ext>
                      </a:extLst>
                    </a:gridCol>
                  </a:tblGrid>
                  <a:tr h="2025153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688140"/>
                      </a:ext>
                    </a:extLst>
                  </a:tr>
                  <a:tr h="73475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TW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zh-TW" altLang="en-US" i="1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zh-TW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zh-TW" altLang="en-US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altLang="zh-TW" b="0" i="0" smtClean="0">
                                    <a:latin typeface="Cambria Math" panose="02040503050406030204" pitchFamily="18" charset="0"/>
                                  </a:rPr>
                                  <m:t>≪</m:t>
                                </m:r>
                                <m:r>
                                  <a:rPr lang="zh-TW" alt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TW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zh-TW" altLang="en-US" i="1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zh-TW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zh-TW" altLang="en-US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altLang="zh-TW" b="0" i="0" smtClean="0">
                                    <a:latin typeface="Cambria Math" panose="02040503050406030204" pitchFamily="18" charset="0"/>
                                  </a:rPr>
                                  <m:t>≫</m:t>
                                </m:r>
                                <m:r>
                                  <a:rPr lang="zh-TW" alt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Large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TW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zh-TW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382351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3">
                <a:extLst>
                  <a:ext uri="{FF2B5EF4-FFF2-40B4-BE49-F238E27FC236}">
                    <a16:creationId xmlns:a16="http://schemas.microsoft.com/office/drawing/2014/main" id="{1EC597CA-49BC-43D7-8DF2-2A1E299159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9345385"/>
                  </p:ext>
                </p:extLst>
              </p:nvPr>
            </p:nvGraphicFramePr>
            <p:xfrm>
              <a:off x="810167" y="3340861"/>
              <a:ext cx="6363358" cy="27599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8719">
                      <a:extLst>
                        <a:ext uri="{9D8B030D-6E8A-4147-A177-3AD203B41FA5}">
                          <a16:colId xmlns:a16="http://schemas.microsoft.com/office/drawing/2014/main" val="3122793391"/>
                        </a:ext>
                      </a:extLst>
                    </a:gridCol>
                    <a:gridCol w="2111828">
                      <a:extLst>
                        <a:ext uri="{9D8B030D-6E8A-4147-A177-3AD203B41FA5}">
                          <a16:colId xmlns:a16="http://schemas.microsoft.com/office/drawing/2014/main" val="3786914906"/>
                        </a:ext>
                      </a:extLst>
                    </a:gridCol>
                    <a:gridCol w="2002811">
                      <a:extLst>
                        <a:ext uri="{9D8B030D-6E8A-4147-A177-3AD203B41FA5}">
                          <a16:colId xmlns:a16="http://schemas.microsoft.com/office/drawing/2014/main" val="125204772"/>
                        </a:ext>
                      </a:extLst>
                    </a:gridCol>
                  </a:tblGrid>
                  <a:tr h="2025153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688140"/>
                      </a:ext>
                    </a:extLst>
                  </a:tr>
                  <a:tr h="734752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71" t="-275207" r="-183740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6628" t="-275207" r="-95389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17933" t="-275207" r="-608" b="-16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82351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98732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F15060A5-5A14-4B8F-A17D-64D41F3B8AB7}"/>
              </a:ext>
            </a:extLst>
          </p:cNvPr>
          <p:cNvSpPr txBox="1"/>
          <p:nvPr/>
        </p:nvSpPr>
        <p:spPr>
          <a:xfrm>
            <a:off x="630315" y="1116931"/>
            <a:ext cx="11561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time that qubits stay in the superposition state is referred to as their "coherence time ".</a:t>
            </a: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4" y="184886"/>
            <a:ext cx="654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Coherence/decoherence time 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44E55AF-0167-49B2-A4DF-70EB2EA54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92" y="2996955"/>
            <a:ext cx="2781779" cy="1906864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D285E081-BB87-411F-9A70-E1D6157B50BF}"/>
              </a:ext>
            </a:extLst>
          </p:cNvPr>
          <p:cNvSpPr txBox="1"/>
          <p:nvPr/>
        </p:nvSpPr>
        <p:spPr>
          <a:xfrm>
            <a:off x="630315" y="2174600"/>
            <a:ext cx="115616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characteristic decay rates that contribute</a:t>
            </a:r>
            <a:r>
              <a:rPr lang="zh-TW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coherence loss: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066C818-7812-4592-91F0-A6DEB3A1C172}"/>
              </a:ext>
            </a:extLst>
          </p:cNvPr>
          <p:cNvSpPr txBox="1"/>
          <p:nvPr/>
        </p:nvSpPr>
        <p:spPr>
          <a:xfrm>
            <a:off x="4191339" y="2964308"/>
            <a:ext cx="850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 1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longitudinal relaxation rate(energy decay rate)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B3709F1-09E1-4F53-9D34-049DC93B7800}"/>
              </a:ext>
            </a:extLst>
          </p:cNvPr>
          <p:cNvSpPr txBox="1"/>
          <p:nvPr/>
        </p:nvSpPr>
        <p:spPr>
          <a:xfrm>
            <a:off x="4216281" y="3487528"/>
            <a:ext cx="850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 2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transverse relaxation rate (decoherence rate)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C962235-2755-4151-BEEF-B5DA051C1FF3}"/>
                  </a:ext>
                </a:extLst>
              </p:cNvPr>
              <p:cNvSpPr txBox="1"/>
              <p:nvPr/>
            </p:nvSpPr>
            <p:spPr>
              <a:xfrm>
                <a:off x="4216281" y="3979419"/>
                <a:ext cx="85026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=pure dephasing time</a:t>
                </a: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C962235-2755-4151-BEEF-B5DA051C1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281" y="3979419"/>
                <a:ext cx="8502688" cy="523220"/>
              </a:xfrm>
              <a:prstGeom prst="rect">
                <a:avLst/>
              </a:prstGeom>
              <a:blipFill>
                <a:blip r:embed="rId4"/>
                <a:stretch>
                  <a:fillRect l="-1506" t="-12791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>
            <a:extLst>
              <a:ext uri="{FF2B5EF4-FFF2-40B4-BE49-F238E27FC236}">
                <a16:creationId xmlns:a16="http://schemas.microsoft.com/office/drawing/2014/main" id="{1E7A1BE0-03D9-4AD1-B7CF-0D2689345E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177"/>
          <a:stretch/>
        </p:blipFill>
        <p:spPr>
          <a:xfrm>
            <a:off x="5419032" y="4804521"/>
            <a:ext cx="6772968" cy="131325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8938A723-C1B1-4535-870A-B0B1EFA0FB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5054" y="4841647"/>
            <a:ext cx="1216285" cy="1408963"/>
          </a:xfrm>
          <a:prstGeom prst="rect">
            <a:avLst/>
          </a:prstGeom>
        </p:spPr>
      </p:pic>
      <p:sp>
        <p:nvSpPr>
          <p:cNvPr id="14" name="右大括弧 13">
            <a:extLst>
              <a:ext uri="{FF2B5EF4-FFF2-40B4-BE49-F238E27FC236}">
                <a16:creationId xmlns:a16="http://schemas.microsoft.com/office/drawing/2014/main" id="{405DA1E2-5381-49FF-8474-B9155B5F401D}"/>
              </a:ext>
            </a:extLst>
          </p:cNvPr>
          <p:cNvSpPr/>
          <p:nvPr/>
        </p:nvSpPr>
        <p:spPr>
          <a:xfrm>
            <a:off x="3612771" y="3185709"/>
            <a:ext cx="289284" cy="1198827"/>
          </a:xfrm>
          <a:prstGeom prst="rightBrace">
            <a:avLst>
              <a:gd name="adj1" fmla="val 8333"/>
              <a:gd name="adj2" fmla="val 425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419C4883-D87F-4085-B4C6-4FCB6F2481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1655" y="4804521"/>
            <a:ext cx="1197618" cy="140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8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4" y="184886"/>
            <a:ext cx="654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Spectacular improvements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888DDF9-9EA9-4670-9BCE-2B02B6280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69" y="1015340"/>
            <a:ext cx="4135226" cy="5824678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9E392879-6AAD-4565-A878-3B3FDDF664F2}"/>
              </a:ext>
            </a:extLst>
          </p:cNvPr>
          <p:cNvSpPr txBox="1"/>
          <p:nvPr/>
        </p:nvSpPr>
        <p:spPr>
          <a:xfrm>
            <a:off x="4620995" y="1371455"/>
            <a:ext cx="757100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1999, Nakamura et al. : 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nanosecond-scale coherence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Cooper pair box(charge qubit)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2002,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Vion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: 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hundreds of nanoseconds T2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modified charge qubit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Burkard et al.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elucidated the 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symmetry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qubit designs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Bertet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: persistent-current flux qubit coherence times into the few 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microseconds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2005–2006,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Ithier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and Yoshihara et al. : measured the noise properties of quantronium and flux qubits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Schoelkopf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: developed 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transmon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qubit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MIT/NEC group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geometry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persistent-current flux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qubit(20us T2)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Yale group: developed 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-cavity (100 20us T2)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32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4" y="184886"/>
            <a:ext cx="654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Spectacular improvements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FF14646-CCE9-4462-BE02-8D9CB0CF7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09" y="1163377"/>
            <a:ext cx="9952582" cy="55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3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4" y="184886"/>
            <a:ext cx="654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Spectacular improvements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1C5F334-7C10-4015-AACC-BCDA0690E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5072"/>
            <a:ext cx="12238549" cy="389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70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F15060A5-5A14-4B8F-A17D-64D41F3B8AB7}"/>
              </a:ext>
            </a:extLst>
          </p:cNvPr>
          <p:cNvSpPr txBox="1"/>
          <p:nvPr/>
        </p:nvSpPr>
        <p:spPr>
          <a:xfrm>
            <a:off x="4812508" y="2421032"/>
            <a:ext cx="756455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Reduce the qubit’s sensitivity to a given type of noise </a:t>
            </a:r>
          </a:p>
          <a:p>
            <a:r>
              <a:rPr lang="en-US" altLang="zh-TW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zh-TW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modifications</a:t>
            </a:r>
          </a:p>
          <a:p>
            <a:endParaRPr lang="en-US" altLang="zh-TW" sz="2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Identify and reduce the sources of noise</a:t>
            </a:r>
          </a:p>
          <a:p>
            <a:r>
              <a:rPr lang="en-US" altLang="zh-TW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zh-TW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en-US" altLang="zh-TW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TW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Fabrication</a:t>
            </a:r>
            <a:r>
              <a:rPr lang="en-US" altLang="zh-TW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improvements</a:t>
            </a: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9A025EA2-33ED-4F81-8664-AD351BF0F548}"/>
              </a:ext>
            </a:extLst>
          </p:cNvPr>
          <p:cNvCxnSpPr/>
          <p:nvPr/>
        </p:nvCxnSpPr>
        <p:spPr>
          <a:xfrm>
            <a:off x="630315" y="923278"/>
            <a:ext cx="11416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944240-E0F9-45B1-BEA9-806E23505852}"/>
              </a:ext>
            </a:extLst>
          </p:cNvPr>
          <p:cNvSpPr txBox="1"/>
          <p:nvPr/>
        </p:nvSpPr>
        <p:spPr>
          <a:xfrm>
            <a:off x="630314" y="184886"/>
            <a:ext cx="654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Spectacular improvements</a:t>
            </a:r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B71D6CCE-3CAD-40F2-9F3E-7B8CC1FC440D}"/>
              </a:ext>
            </a:extLst>
          </p:cNvPr>
          <p:cNvSpPr/>
          <p:nvPr/>
        </p:nvSpPr>
        <p:spPr>
          <a:xfrm>
            <a:off x="5515442" y="2924701"/>
            <a:ext cx="461913" cy="301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6D89EA49-F953-499D-9521-86BA0A22C9A9}"/>
              </a:ext>
            </a:extLst>
          </p:cNvPr>
          <p:cNvSpPr/>
          <p:nvPr/>
        </p:nvSpPr>
        <p:spPr>
          <a:xfrm>
            <a:off x="5515442" y="4042572"/>
            <a:ext cx="461913" cy="301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3CFDC16-DE9B-4E8A-BD61-2063672F4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96" y="994745"/>
            <a:ext cx="3856845" cy="586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1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877</Words>
  <Application>Microsoft Office PowerPoint</Application>
  <PresentationFormat>寬螢幕</PresentationFormat>
  <Paragraphs>125</Paragraphs>
  <Slides>18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Calibri</vt:lpstr>
      <vt:lpstr>Calibri Light</vt:lpstr>
      <vt:lpstr>Cambria Math</vt:lpstr>
      <vt:lpstr>Times New Roman</vt:lpstr>
      <vt:lpstr>Office 佈景主題</vt:lpstr>
      <vt:lpstr>Materials in superconducting quantum bits by William D. Oliver and Paul B. Welander  (超導量子位元中的材料)</vt:lpstr>
      <vt:lpstr>Outline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 in superconducting quantum bits by William D. Oliver and Paul B. Welander</dc:title>
  <dc:creator>B062030042</dc:creator>
  <cp:lastModifiedBy>B062030042</cp:lastModifiedBy>
  <cp:revision>91</cp:revision>
  <dcterms:created xsi:type="dcterms:W3CDTF">2020-04-28T10:11:05Z</dcterms:created>
  <dcterms:modified xsi:type="dcterms:W3CDTF">2020-05-12T04:27:05Z</dcterms:modified>
</cp:coreProperties>
</file>